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custDataLst>
    <p:tags r:id="rId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</a:rPr>
              <a:t>1. KHÁI NIỆM</a:t>
            </a:r>
            <a:endParaRPr lang="en-US" sz="3600" b="1" kern="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2819400"/>
            <a:ext cx="4191000" cy="156966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en-US" sz="3200" dirty="0" smtClean="0"/>
              <a:t>   </a:t>
            </a:r>
            <a:r>
              <a:rPr lang="en-US" sz="3200" dirty="0" err="1" smtClean="0"/>
              <a:t>Vòng</a:t>
            </a:r>
            <a:r>
              <a:rPr lang="en-US" sz="3200" dirty="0" smtClean="0"/>
              <a:t> </a:t>
            </a:r>
            <a:r>
              <a:rPr lang="en-US" sz="3200" dirty="0" err="1" smtClean="0"/>
              <a:t>sợi</a:t>
            </a:r>
            <a:r>
              <a:rPr lang="en-US" sz="3200" dirty="0" smtClean="0"/>
              <a:t>: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phần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tử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nhỏ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nhất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vải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endParaRPr lang="en-US" sz="3200" dirty="0"/>
          </a:p>
        </p:txBody>
      </p:sp>
      <p:pic>
        <p:nvPicPr>
          <p:cNvPr id="9" name="Picture 8" descr="E:\hien\GIAOAN\nguyenphulieu\tailieu\hinh anh\vong so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1981200"/>
            <a:ext cx="3962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381000" y="2286000"/>
            <a:ext cx="4572000" cy="3539430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(2 – 3)</a:t>
            </a:r>
          </a:p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Trụ</a:t>
            </a:r>
            <a:r>
              <a:rPr lang="en-US" sz="3200" dirty="0" smtClean="0"/>
              <a:t> </a:t>
            </a:r>
            <a:r>
              <a:rPr lang="en-US" sz="3200" dirty="0" err="1" smtClean="0"/>
              <a:t>vòng</a:t>
            </a:r>
            <a:r>
              <a:rPr lang="en-US" sz="3200" dirty="0" smtClean="0"/>
              <a:t> (1-2, 3-4)</a:t>
            </a:r>
          </a:p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platin</a:t>
            </a:r>
            <a:r>
              <a:rPr lang="en-US" sz="3200" dirty="0" smtClean="0"/>
              <a:t> ở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ngang</a:t>
            </a:r>
            <a:r>
              <a:rPr lang="en-US" sz="3200" dirty="0" smtClean="0"/>
              <a:t> (4-5)</a:t>
            </a:r>
          </a:p>
          <a:p>
            <a:pPr lvl="0">
              <a:buFont typeface="Wingdings" pitchFamily="2" charset="2"/>
              <a:buChar char="Ø"/>
            </a:pPr>
            <a:r>
              <a:rPr lang="en-US" sz="3200" dirty="0" err="1" smtClean="0"/>
              <a:t>Đoạn</a:t>
            </a:r>
            <a:r>
              <a:rPr lang="en-US" sz="3200" dirty="0" smtClean="0"/>
              <a:t> </a:t>
            </a:r>
            <a:r>
              <a:rPr lang="en-US" sz="3200" dirty="0" err="1" smtClean="0"/>
              <a:t>kéo</a:t>
            </a:r>
            <a:r>
              <a:rPr lang="en-US" sz="3200" dirty="0" smtClean="0"/>
              <a:t> </a:t>
            </a:r>
            <a:r>
              <a:rPr lang="en-US" sz="3200" dirty="0" err="1" smtClean="0"/>
              <a:t>dài</a:t>
            </a:r>
            <a:r>
              <a:rPr lang="en-US" sz="3200" dirty="0" smtClean="0"/>
              <a:t> ở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dọc</a:t>
            </a:r>
            <a:r>
              <a:rPr lang="en-US" sz="3200" dirty="0" smtClean="0"/>
              <a:t> (4-5)</a:t>
            </a:r>
          </a:p>
          <a:p>
            <a:pPr lvl="0"/>
            <a:endParaRPr lang="en-US" sz="3200" dirty="0"/>
          </a:p>
        </p:txBody>
      </p:sp>
      <p:sp>
        <p:nvSpPr>
          <p:cNvPr id="8" name="Rounded Rectangle 7"/>
          <p:cNvSpPr/>
          <p:nvPr/>
        </p:nvSpPr>
        <p:spPr>
          <a:xfrm>
            <a:off x="1295400" y="1219200"/>
            <a:ext cx="47244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1.2.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đặc</a:t>
            </a:r>
            <a:r>
              <a:rPr lang="en-US" sz="3200" dirty="0" smtClean="0"/>
              <a:t> </a:t>
            </a:r>
            <a:r>
              <a:rPr lang="en-US" sz="3200" dirty="0" err="1" smtClean="0"/>
              <a:t>trưng</a:t>
            </a:r>
            <a:endParaRPr lang="en-US" sz="3200" dirty="0"/>
          </a:p>
        </p:txBody>
      </p:sp>
      <p:sp>
        <p:nvSpPr>
          <p:cNvPr id="11" name="Arc 10"/>
          <p:cNvSpPr/>
          <p:nvPr/>
        </p:nvSpPr>
        <p:spPr>
          <a:xfrm>
            <a:off x="5410200" y="2057400"/>
            <a:ext cx="914400" cy="1066800"/>
          </a:xfrm>
          <a:prstGeom prst="arc">
            <a:avLst>
              <a:gd name="adj1" fmla="val 11068721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2" name="Arc 11"/>
          <p:cNvSpPr/>
          <p:nvPr/>
        </p:nvSpPr>
        <p:spPr>
          <a:xfrm>
            <a:off x="8001000" y="2133600"/>
            <a:ext cx="914400" cy="1066800"/>
          </a:xfrm>
          <a:prstGeom prst="arc">
            <a:avLst>
              <a:gd name="adj1" fmla="val 11068721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5410201" y="2667000"/>
            <a:ext cx="121170" cy="1410325"/>
          </a:xfrm>
          <a:custGeom>
            <a:avLst/>
            <a:gdLst>
              <a:gd name="connsiteX0" fmla="*/ 0 w 119921"/>
              <a:gd name="connsiteY0" fmla="*/ 0 h 1334125"/>
              <a:gd name="connsiteX1" fmla="*/ 14990 w 119921"/>
              <a:gd name="connsiteY1" fmla="*/ 449705 h 1334125"/>
              <a:gd name="connsiteX2" fmla="*/ 29981 w 119921"/>
              <a:gd name="connsiteY2" fmla="*/ 494675 h 1334125"/>
              <a:gd name="connsiteX3" fmla="*/ 44971 w 119921"/>
              <a:gd name="connsiteY3" fmla="*/ 599607 h 1334125"/>
              <a:gd name="connsiteX4" fmla="*/ 74951 w 119921"/>
              <a:gd name="connsiteY4" fmla="*/ 734518 h 1334125"/>
              <a:gd name="connsiteX5" fmla="*/ 89941 w 119921"/>
              <a:gd name="connsiteY5" fmla="*/ 899410 h 1334125"/>
              <a:gd name="connsiteX6" fmla="*/ 119921 w 119921"/>
              <a:gd name="connsiteY6" fmla="*/ 1049311 h 1334125"/>
              <a:gd name="connsiteX7" fmla="*/ 119921 w 119921"/>
              <a:gd name="connsiteY7" fmla="*/ 1334125 h 1334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921" h="1334125">
                <a:moveTo>
                  <a:pt x="0" y="0"/>
                </a:moveTo>
                <a:cubicBezTo>
                  <a:pt x="4997" y="149902"/>
                  <a:pt x="5916" y="299995"/>
                  <a:pt x="14990" y="449705"/>
                </a:cubicBezTo>
                <a:cubicBezTo>
                  <a:pt x="15946" y="465477"/>
                  <a:pt x="26882" y="479181"/>
                  <a:pt x="29981" y="494675"/>
                </a:cubicBezTo>
                <a:cubicBezTo>
                  <a:pt x="36910" y="529321"/>
                  <a:pt x="39162" y="564755"/>
                  <a:pt x="44971" y="599607"/>
                </a:cubicBezTo>
                <a:cubicBezTo>
                  <a:pt x="54486" y="656695"/>
                  <a:pt x="61476" y="680619"/>
                  <a:pt x="74951" y="734518"/>
                </a:cubicBezTo>
                <a:cubicBezTo>
                  <a:pt x="79948" y="789482"/>
                  <a:pt x="82136" y="844774"/>
                  <a:pt x="89941" y="899410"/>
                </a:cubicBezTo>
                <a:cubicBezTo>
                  <a:pt x="97147" y="949854"/>
                  <a:pt x="119921" y="998354"/>
                  <a:pt x="119921" y="1049311"/>
                </a:cubicBezTo>
                <a:lnTo>
                  <a:pt x="119921" y="1334125"/>
                </a:ln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 rot="10800000" flipH="1">
            <a:off x="6203430" y="2628275"/>
            <a:ext cx="121170" cy="1410325"/>
          </a:xfrm>
          <a:custGeom>
            <a:avLst/>
            <a:gdLst>
              <a:gd name="connsiteX0" fmla="*/ 0 w 119921"/>
              <a:gd name="connsiteY0" fmla="*/ 0 h 1334125"/>
              <a:gd name="connsiteX1" fmla="*/ 14990 w 119921"/>
              <a:gd name="connsiteY1" fmla="*/ 449705 h 1334125"/>
              <a:gd name="connsiteX2" fmla="*/ 29981 w 119921"/>
              <a:gd name="connsiteY2" fmla="*/ 494675 h 1334125"/>
              <a:gd name="connsiteX3" fmla="*/ 44971 w 119921"/>
              <a:gd name="connsiteY3" fmla="*/ 599607 h 1334125"/>
              <a:gd name="connsiteX4" fmla="*/ 74951 w 119921"/>
              <a:gd name="connsiteY4" fmla="*/ 734518 h 1334125"/>
              <a:gd name="connsiteX5" fmla="*/ 89941 w 119921"/>
              <a:gd name="connsiteY5" fmla="*/ 899410 h 1334125"/>
              <a:gd name="connsiteX6" fmla="*/ 119921 w 119921"/>
              <a:gd name="connsiteY6" fmla="*/ 1049311 h 1334125"/>
              <a:gd name="connsiteX7" fmla="*/ 119921 w 119921"/>
              <a:gd name="connsiteY7" fmla="*/ 1334125 h 1334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921" h="1334125">
                <a:moveTo>
                  <a:pt x="0" y="0"/>
                </a:moveTo>
                <a:cubicBezTo>
                  <a:pt x="4997" y="149902"/>
                  <a:pt x="5916" y="299995"/>
                  <a:pt x="14990" y="449705"/>
                </a:cubicBezTo>
                <a:cubicBezTo>
                  <a:pt x="15946" y="465477"/>
                  <a:pt x="26882" y="479181"/>
                  <a:pt x="29981" y="494675"/>
                </a:cubicBezTo>
                <a:cubicBezTo>
                  <a:pt x="36910" y="529321"/>
                  <a:pt x="39162" y="564755"/>
                  <a:pt x="44971" y="599607"/>
                </a:cubicBezTo>
                <a:cubicBezTo>
                  <a:pt x="54486" y="656695"/>
                  <a:pt x="61476" y="680619"/>
                  <a:pt x="74951" y="734518"/>
                </a:cubicBezTo>
                <a:cubicBezTo>
                  <a:pt x="79948" y="789482"/>
                  <a:pt x="82136" y="844774"/>
                  <a:pt x="89941" y="899410"/>
                </a:cubicBezTo>
                <a:cubicBezTo>
                  <a:pt x="97147" y="949854"/>
                  <a:pt x="119921" y="998354"/>
                  <a:pt x="119921" y="1049311"/>
                </a:cubicBezTo>
                <a:lnTo>
                  <a:pt x="119921" y="1334125"/>
                </a:ln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Arc 34"/>
          <p:cNvSpPr/>
          <p:nvPr/>
        </p:nvSpPr>
        <p:spPr>
          <a:xfrm rot="10800000" flipH="1">
            <a:off x="8427719" y="1357547"/>
            <a:ext cx="487681" cy="2743200"/>
          </a:xfrm>
          <a:prstGeom prst="arc">
            <a:avLst>
              <a:gd name="adj1" fmla="val 16374367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Arc 35"/>
          <p:cNvSpPr/>
          <p:nvPr/>
        </p:nvSpPr>
        <p:spPr>
          <a:xfrm rot="10800000">
            <a:off x="7970519" y="1371600"/>
            <a:ext cx="487681" cy="2743200"/>
          </a:xfrm>
          <a:prstGeom prst="arc">
            <a:avLst>
              <a:gd name="adj1" fmla="val 16463618"/>
              <a:gd name="adj2" fmla="val 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c 36"/>
          <p:cNvSpPr/>
          <p:nvPr/>
        </p:nvSpPr>
        <p:spPr>
          <a:xfrm rot="10573634">
            <a:off x="6170930" y="3479863"/>
            <a:ext cx="805245" cy="1066800"/>
          </a:xfrm>
          <a:prstGeom prst="arc">
            <a:avLst>
              <a:gd name="adj1" fmla="val 11013786"/>
              <a:gd name="adj2" fmla="val 20624942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8" name="Arc 37"/>
          <p:cNvSpPr/>
          <p:nvPr/>
        </p:nvSpPr>
        <p:spPr>
          <a:xfrm rot="11813875" flipH="1">
            <a:off x="8106027" y="3182865"/>
            <a:ext cx="487681" cy="2743200"/>
          </a:xfrm>
          <a:prstGeom prst="arc">
            <a:avLst>
              <a:gd name="adj1" fmla="val 16577387"/>
              <a:gd name="adj2" fmla="val 3579155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10" grpId="0" build="allAtOnce" animBg="1"/>
      <p:bldP spid="11" grpId="0" animBg="1"/>
      <p:bldP spid="11" grpId="1" animBg="1"/>
      <p:bldP spid="12" grpId="0" animBg="1"/>
      <p:bldP spid="12" grpId="1" animBg="1"/>
      <p:bldP spid="31" grpId="0" animBg="1"/>
      <p:bldP spid="31" grpId="1" animBg="1"/>
      <p:bldP spid="32" grpId="0" animBg="1"/>
      <p:bldP spid="32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</a:rPr>
              <a:t>1. KHÁI NIỆM</a:t>
            </a:r>
            <a:endParaRPr lang="en-US" sz="3600" b="1" kern="0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1981200"/>
            <a:ext cx="4191000" cy="4524315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en-US" sz="3200" dirty="0" smtClean="0"/>
              <a:t>   </a:t>
            </a:r>
            <a:r>
              <a:rPr lang="en-US" sz="3200" b="1" dirty="0" err="1" smtClean="0"/>
              <a:t>Hàng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vòng</a:t>
            </a:r>
            <a:r>
              <a:rPr lang="en-US" sz="3200" dirty="0" smtClean="0"/>
              <a:t>: </a:t>
            </a:r>
            <a:r>
              <a:rPr lang="en-US" sz="3200" dirty="0" err="1" smtClean="0"/>
              <a:t>chỉ</a:t>
            </a:r>
            <a:r>
              <a:rPr lang="en-US" sz="3200" dirty="0" smtClean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vòng</a:t>
            </a:r>
            <a:r>
              <a:rPr lang="en-US" sz="3200" dirty="0" smtClean="0"/>
              <a:t> </a:t>
            </a:r>
            <a:r>
              <a:rPr lang="en-US" sz="3200" dirty="0" err="1" smtClean="0"/>
              <a:t>sợi</a:t>
            </a:r>
            <a:r>
              <a:rPr lang="en-US" sz="3200" dirty="0" smtClean="0"/>
              <a:t> </a:t>
            </a:r>
            <a:r>
              <a:rPr lang="en-US" sz="3200" dirty="0" err="1" smtClean="0"/>
              <a:t>nằm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nối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tiếp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nhau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theo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hàng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ngang</a:t>
            </a:r>
            <a:endParaRPr lang="en-US" sz="3200" dirty="0" smtClean="0">
              <a:solidFill>
                <a:srgbClr val="FF0000"/>
              </a:solidFill>
            </a:endParaRPr>
          </a:p>
          <a:p>
            <a:pPr lvl="0">
              <a:buFont typeface="Wingdings" pitchFamily="2" charset="2"/>
              <a:buChar char="v"/>
            </a:pPr>
            <a:r>
              <a:rPr lang="en-US" sz="3200" b="1" dirty="0" err="1" smtClean="0"/>
              <a:t>Cột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vòng</a:t>
            </a:r>
            <a:r>
              <a:rPr lang="en-US" sz="3200" dirty="0" smtClean="0"/>
              <a:t>: </a:t>
            </a:r>
            <a:r>
              <a:rPr lang="en-US" sz="3200" dirty="0" err="1" smtClean="0"/>
              <a:t>chỉ</a:t>
            </a:r>
            <a:r>
              <a:rPr lang="en-US" sz="3200" dirty="0" smtClean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vòng</a:t>
            </a:r>
            <a:r>
              <a:rPr lang="en-US" sz="3200" dirty="0" smtClean="0"/>
              <a:t> </a:t>
            </a:r>
            <a:r>
              <a:rPr lang="en-US" sz="3200" dirty="0" err="1" smtClean="0"/>
              <a:t>sợi</a:t>
            </a:r>
            <a:r>
              <a:rPr lang="en-US" sz="3200" dirty="0" smtClean="0"/>
              <a:t> </a:t>
            </a:r>
            <a:r>
              <a:rPr lang="en-US" sz="3200" dirty="0" err="1" smtClean="0"/>
              <a:t>nằm</a:t>
            </a: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nối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tiếp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nhau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theo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hàng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dọc</a:t>
            </a:r>
            <a:endParaRPr lang="en-US" sz="3200" dirty="0" smtClean="0">
              <a:solidFill>
                <a:srgbClr val="FF0000"/>
              </a:solidFill>
            </a:endParaRPr>
          </a:p>
          <a:p>
            <a:pPr lvl="0"/>
            <a:endParaRPr lang="en-US" sz="3200" dirty="0"/>
          </a:p>
        </p:txBody>
      </p:sp>
      <p:pic>
        <p:nvPicPr>
          <p:cNvPr id="7" name="Picture 6" descr="E:\hien\GIAOAN\nguyenphulieu\tailieu\hinh anh\images (15).jpg"/>
          <p:cNvPicPr/>
          <p:nvPr/>
        </p:nvPicPr>
        <p:blipFill>
          <a:blip r:embed="rId2" cstate="print"/>
          <a:srcRect t="11111"/>
          <a:stretch>
            <a:fillRect/>
          </a:stretch>
        </p:blipFill>
        <p:spPr bwMode="auto">
          <a:xfrm>
            <a:off x="4648200" y="2590800"/>
            <a:ext cx="44958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le 5"/>
          <p:cNvSpPr/>
          <p:nvPr/>
        </p:nvSpPr>
        <p:spPr>
          <a:xfrm>
            <a:off x="1295400" y="1219200"/>
            <a:ext cx="47244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1.2.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đặc</a:t>
            </a:r>
            <a:r>
              <a:rPr lang="en-US" sz="3200" dirty="0" smtClean="0"/>
              <a:t> </a:t>
            </a:r>
            <a:r>
              <a:rPr lang="en-US" sz="3200" dirty="0" err="1" smtClean="0"/>
              <a:t>trưng</a:t>
            </a:r>
            <a:endParaRPr 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2.CÁC KIỂU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C:\Users\nguyenhien\Favorites\Downloads\images (15).jpg"/>
          <p:cNvPicPr>
            <a:picLocks noChangeAspect="1" noChangeArrowheads="1"/>
          </p:cNvPicPr>
          <p:nvPr/>
        </p:nvPicPr>
        <p:blipFill>
          <a:blip r:embed="rId2" cstate="print"/>
          <a:srcRect r="5648" b="5172"/>
          <a:stretch>
            <a:fillRect/>
          </a:stretch>
        </p:blipFill>
        <p:spPr bwMode="auto">
          <a:xfrm>
            <a:off x="381000" y="1752600"/>
            <a:ext cx="4206240" cy="3352800"/>
          </a:xfrm>
          <a:prstGeom prst="rect">
            <a:avLst/>
          </a:prstGeom>
          <a:noFill/>
        </p:spPr>
      </p:pic>
      <p:pic>
        <p:nvPicPr>
          <p:cNvPr id="1027" name="Picture 3" descr="D:\gvg\thaogiang2015\images (10).jpg"/>
          <p:cNvPicPr>
            <a:picLocks noChangeAspect="1" noChangeArrowheads="1"/>
          </p:cNvPicPr>
          <p:nvPr/>
        </p:nvPicPr>
        <p:blipFill>
          <a:blip r:embed="rId3" cstate="print"/>
          <a:srcRect t="5395" r="3390"/>
          <a:stretch>
            <a:fillRect/>
          </a:stretch>
        </p:blipFill>
        <p:spPr bwMode="auto">
          <a:xfrm>
            <a:off x="4800600" y="1676400"/>
            <a:ext cx="4343400" cy="400828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90600" y="6096000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5410200" y="6019800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2.CÁC </a:t>
            </a:r>
            <a:r>
              <a:rPr lang="en-US" sz="3600" b="1" kern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295400" y="1371600"/>
            <a:ext cx="7162800" cy="4572000"/>
            <a:chOff x="3600" y="8280"/>
            <a:chExt cx="5505" cy="4000"/>
          </a:xfrm>
        </p:grpSpPr>
        <p:pic>
          <p:nvPicPr>
            <p:cNvPr id="8" name="Picture 11" descr="Det kim 1"/>
            <p:cNvPicPr>
              <a:picLocks noChangeAspect="1" noChangeArrowheads="1"/>
            </p:cNvPicPr>
            <p:nvPr/>
          </p:nvPicPr>
          <p:blipFill>
            <a:blip r:embed="rId2" cstate="print">
              <a:lum bright="-42000" contrast="72000"/>
            </a:blip>
            <a:srcRect l="2199" t="5031" r="26015" b="69170"/>
            <a:stretch>
              <a:fillRect/>
            </a:stretch>
          </p:blipFill>
          <p:spPr bwMode="auto">
            <a:xfrm>
              <a:off x="3780" y="8280"/>
              <a:ext cx="4890" cy="8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2" descr="Det kim 1"/>
            <p:cNvPicPr>
              <a:picLocks noChangeAspect="1" noChangeArrowheads="1"/>
            </p:cNvPicPr>
            <p:nvPr/>
          </p:nvPicPr>
          <p:blipFill>
            <a:blip r:embed="rId2" cstate="print">
              <a:lum bright="-42000" contrast="72000"/>
            </a:blip>
            <a:srcRect l="1099" t="33118" r="52031" b="838"/>
            <a:stretch>
              <a:fillRect/>
            </a:stretch>
          </p:blipFill>
          <p:spPr bwMode="auto">
            <a:xfrm>
              <a:off x="3600" y="9385"/>
              <a:ext cx="2355" cy="2895"/>
            </a:xfrm>
            <a:prstGeom prst="rect">
              <a:avLst/>
            </a:prstGeom>
            <a:noFill/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  <p:pic>
          <p:nvPicPr>
            <p:cNvPr id="10" name="Picture 13" descr="Det kim 1"/>
            <p:cNvPicPr>
              <a:picLocks noChangeAspect="1" noChangeArrowheads="1"/>
            </p:cNvPicPr>
            <p:nvPr/>
          </p:nvPicPr>
          <p:blipFill>
            <a:blip r:embed="rId2" cstate="print">
              <a:lum bright="-42000" contrast="72000"/>
            </a:blip>
            <a:srcRect l="53130" t="33118" r="1833" b="838"/>
            <a:stretch>
              <a:fillRect/>
            </a:stretch>
          </p:blipFill>
          <p:spPr bwMode="auto">
            <a:xfrm>
              <a:off x="6840" y="9385"/>
              <a:ext cx="2265" cy="2895"/>
            </a:xfrm>
            <a:prstGeom prst="rect">
              <a:avLst/>
            </a:prstGeom>
            <a:noFill/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11" name="TextBox 10"/>
          <p:cNvSpPr txBox="1"/>
          <p:nvPr/>
        </p:nvSpPr>
        <p:spPr>
          <a:xfrm>
            <a:off x="1219200" y="6172200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5638800" y="6172200"/>
            <a:ext cx="289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Dệt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đan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endParaRPr 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gvg\thaogiang2015\IMG_9051.JPG"/>
          <p:cNvPicPr>
            <a:picLocks noChangeAspect="1" noChangeArrowheads="1"/>
          </p:cNvPicPr>
          <p:nvPr/>
        </p:nvPicPr>
        <p:blipFill>
          <a:blip r:embed="rId2" cstate="print"/>
          <a:srcRect r="27725" b="33750"/>
          <a:stretch>
            <a:fillRect/>
          </a:stretch>
        </p:blipFill>
        <p:spPr bwMode="auto">
          <a:xfrm>
            <a:off x="4800600" y="2362200"/>
            <a:ext cx="3657600" cy="2514600"/>
          </a:xfrm>
          <a:prstGeom prst="rect">
            <a:avLst/>
          </a:prstGeom>
          <a:noFill/>
        </p:spPr>
      </p:pic>
      <p:pic>
        <p:nvPicPr>
          <p:cNvPr id="1026" name="Picture 2" descr="D:\gvg\thaogiang2015\IMG_90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400216"/>
            <a:ext cx="3505200" cy="2628984"/>
          </a:xfrm>
          <a:prstGeom prst="rect">
            <a:avLst/>
          </a:prstGeom>
          <a:noFill/>
        </p:spPr>
      </p:pic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739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CÁC </a:t>
            </a:r>
            <a:r>
              <a:rPr lang="en-US" sz="3600" b="1" kern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36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DỆT KIM CƠ BẢN</a:t>
            </a:r>
            <a:endParaRPr lang="en-US" sz="36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95400" y="1219200"/>
            <a:ext cx="4724400" cy="4572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2.1.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kim</a:t>
            </a:r>
            <a:r>
              <a:rPr lang="en-US" sz="3200" dirty="0" smtClean="0"/>
              <a:t> </a:t>
            </a:r>
            <a:r>
              <a:rPr lang="en-US" sz="3200" dirty="0" err="1" smtClean="0"/>
              <a:t>đan</a:t>
            </a:r>
            <a:r>
              <a:rPr lang="en-US" sz="3200" dirty="0" smtClean="0"/>
              <a:t> </a:t>
            </a:r>
            <a:r>
              <a:rPr lang="en-US" sz="3200" dirty="0" err="1" smtClean="0"/>
              <a:t>ngang</a:t>
            </a:r>
            <a:endParaRPr lang="en-US" sz="3200" dirty="0"/>
          </a:p>
        </p:txBody>
      </p:sp>
      <p:pic>
        <p:nvPicPr>
          <p:cNvPr id="8" name="Picture 7" descr="E:\hien\GIAOAN\nguyenphulieu\tailieu\hinh anh\bhu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4953000"/>
            <a:ext cx="3200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E:\hien\GIAOAN\nguyenphulieu\tailieu\hinh anh\bg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4800600"/>
            <a:ext cx="2895600" cy="2397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676400" y="4648200"/>
            <a:ext cx="1905000" cy="381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MẶT PHẢI</a:t>
            </a:r>
            <a:endParaRPr lang="en-US" sz="2800" dirty="0"/>
          </a:p>
        </p:txBody>
      </p:sp>
      <p:sp>
        <p:nvSpPr>
          <p:cNvPr id="11" name="Rectangle 10"/>
          <p:cNvSpPr/>
          <p:nvPr/>
        </p:nvSpPr>
        <p:spPr>
          <a:xfrm>
            <a:off x="5867400" y="4648200"/>
            <a:ext cx="1905000" cy="381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MẶT TRÁI</a:t>
            </a:r>
            <a:endParaRPr lang="en-US" sz="2800" dirty="0"/>
          </a:p>
        </p:txBody>
      </p:sp>
      <p:sp>
        <p:nvSpPr>
          <p:cNvPr id="12" name="Rounded Rectangle 11"/>
          <p:cNvSpPr/>
          <p:nvPr/>
        </p:nvSpPr>
        <p:spPr>
          <a:xfrm>
            <a:off x="1828800" y="1828800"/>
            <a:ext cx="4191000" cy="4572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2.1.1.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dệt</a:t>
            </a:r>
            <a:r>
              <a:rPr lang="en-US" sz="3200" dirty="0" smtClean="0"/>
              <a:t> </a:t>
            </a:r>
            <a:r>
              <a:rPr lang="en-US" sz="3200" dirty="0" err="1" smtClean="0"/>
              <a:t>trơn</a:t>
            </a:r>
            <a:endParaRPr 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7.0&quot;&gt;&lt;object type=&quot;1&quot; unique_id=&quot;10001&quot;&gt;&lt;object type=&quot;8&quot; unique_id=&quot;15142&quot;&gt;&lt;/object&gt;&lt;object type=&quot;2&quot; unique_id=&quot;15143&quot;&gt;&lt;object type=&quot;3&quot; unique_id=&quot;15144&quot;&gt;&lt;property id=&quot;20148&quot; value=&quot;5&quot;/&gt;&lt;property id=&quot;20300&quot; value=&quot;Slide 1&quot;/&gt;&lt;property id=&quot;20307&quot; value=&quot;256&quot;/&gt;&lt;/object&gt;&lt;object type=&quot;3&quot; unique_id=&quot;15145&quot;&gt;&lt;property id=&quot;20148&quot; value=&quot;5&quot;/&gt;&lt;property id=&quot;20300&quot; value=&quot;Slide 2&quot;/&gt;&lt;property id=&quot;20307&quot; value=&quot;257&quot;/&gt;&lt;/object&gt;&lt;object type=&quot;3&quot; unique_id=&quot;15146&quot;&gt;&lt;property id=&quot;20148&quot; value=&quot;5&quot;/&gt;&lt;property id=&quot;20300&quot; value=&quot;Slide 3&quot;/&gt;&lt;property id=&quot;20307&quot; value=&quot;258&quot;/&gt;&lt;/object&gt;&lt;object type=&quot;3&quot; unique_id=&quot;15147&quot;&gt;&lt;property id=&quot;20148&quot; value=&quot;5&quot;/&gt;&lt;property id=&quot;20300&quot; value=&quot;Slide 4&quot;/&gt;&lt;property id=&quot;20307&quot; value=&quot;259&quot;/&gt;&lt;/object&gt;&lt;object type=&quot;3&quot; unique_id=&quot;15148&quot;&gt;&lt;property id=&quot;20148&quot; value=&quot;5&quot;/&gt;&lt;property id=&quot;20300&quot; value=&quot;Slide 5&quot;/&gt;&lt;property id=&quot;20307&quot; value=&quot;260&quot;/&gt;&lt;/object&gt;&lt;object type=&quot;3&quot; unique_id=&quot;15149&quot;&gt;&lt;property id=&quot;20148&quot; value=&quot;5&quot;/&gt;&lt;property id=&quot;20300&quot; value=&quot;Slide 6&quot;/&gt;&lt;property id=&quot;20307&quot; value=&quot;261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</Words>
  <Application>Microsoft Office PowerPoint</Application>
  <PresentationFormat>On-screen Show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nguyenhien</dc:creator>
  <cp:lastModifiedBy>ADMIN</cp:lastModifiedBy>
  <cp:revision>1</cp:revision>
  <dcterms:created xsi:type="dcterms:W3CDTF">2006-08-16T00:00:00Z</dcterms:created>
  <dcterms:modified xsi:type="dcterms:W3CDTF">2016-05-21T08:11:56Z</dcterms:modified>
</cp:coreProperties>
</file>